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2" r:id="rId2"/>
    <p:sldId id="261" r:id="rId3"/>
    <p:sldId id="257" r:id="rId4"/>
    <p:sldId id="276" r:id="rId5"/>
    <p:sldId id="279" r:id="rId6"/>
    <p:sldId id="280" r:id="rId7"/>
    <p:sldId id="277" r:id="rId8"/>
    <p:sldId id="267" r:id="rId9"/>
    <p:sldId id="273" r:id="rId10"/>
    <p:sldId id="268" r:id="rId11"/>
    <p:sldId id="269" r:id="rId12"/>
    <p:sldId id="270" r:id="rId13"/>
    <p:sldId id="263" r:id="rId14"/>
    <p:sldId id="271" r:id="rId15"/>
    <p:sldId id="274" r:id="rId16"/>
    <p:sldId id="272" r:id="rId17"/>
    <p:sldId id="275" r:id="rId18"/>
    <p:sldId id="278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93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72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679BA-C1A3-2640-A490-63D9A7D18E01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B0633-6867-8142-8EC8-A27CCB8D66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687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B0633-6867-8142-8EC8-A27CCB8D66C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502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hyperlink" Target="http://www.internewskenya.org/dataportal" TargetMode="Externa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ebmail.internews-mail.org/owa/redir.aspx?C=ZhqTaeTgAEmN0IBWNMGKdns93mNwSNFIDvCETz3ulzXPMV-CUyiifHN6Y-GzCXjRGP9F1iRk3Tg.&amp;URL=http://www.nation.co.ke/news/Shortage-of-incubators-a-health-crisis-/-/1056/2077354/-/pgpa50z/-/index.html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webmail.internews-mail.org/owa/redir.aspx?C=ZhqTaeTgAEmN0IBWNMGKdns93mNwSNFIDvCETz3ulzXPMV-CUyiifHN6Y-GzCXjRGP9F1iRk3Tg.&amp;URL=http://www.youtube.com/watch?v=OEh5coS0yv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webmail.internews-mail.org/owa/redir.aspx?C=ZhqTaeTgAEmN0IBWNMGKdns93mNwSNFIDvCETz3ulzXPMV-CUyiifHN6Y-GzCXjRGP9F1iRk3Tg.&amp;URL=http://www.internewskenya.org/summaries/internews528b3d3e5af69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hyperlink" Target="http://www.lasvegassun.com/hospital-car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upload.wikimedia.org/wikipedia/commons/2/27/Snow-cholera-map-1.jpg" TargetMode="Externa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3383"/>
          <a:stretch/>
        </p:blipFill>
        <p:spPr>
          <a:xfrm>
            <a:off x="0" y="0"/>
            <a:ext cx="3608582" cy="4395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22" b="26464"/>
          <a:stretch/>
        </p:blipFill>
        <p:spPr>
          <a:xfrm>
            <a:off x="2010355" y="1777181"/>
            <a:ext cx="7133645" cy="5080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8746" y="3785836"/>
            <a:ext cx="6920299" cy="675553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  <a:effectLst/>
              </a:rPr>
              <a:t>Harnessing data </a:t>
            </a:r>
            <a:r>
              <a:rPr lang="en-GB" dirty="0" smtClean="0">
                <a:solidFill>
                  <a:schemeClr val="accent2"/>
                </a:solidFill>
                <a:effectLst/>
              </a:rPr>
              <a:t/>
            </a:r>
            <a:br>
              <a:rPr lang="en-GB" dirty="0" smtClean="0">
                <a:solidFill>
                  <a:schemeClr val="accent2"/>
                </a:solidFill>
                <a:effectLst/>
              </a:rPr>
            </a:br>
            <a:r>
              <a:rPr lang="en-GB" dirty="0" smtClean="0">
                <a:solidFill>
                  <a:schemeClr val="accent2"/>
                </a:solidFill>
                <a:effectLst/>
              </a:rPr>
              <a:t>for </a:t>
            </a:r>
            <a:r>
              <a:rPr lang="en-GB" dirty="0">
                <a:solidFill>
                  <a:schemeClr val="accent2"/>
                </a:solidFill>
                <a:effectLst/>
              </a:rPr>
              <a:t>storytelling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178" y="5127952"/>
            <a:ext cx="5485049" cy="2314134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effectLst/>
              </a:rPr>
              <a:t>How Internews data journalism training </a:t>
            </a:r>
            <a:r>
              <a:rPr lang="en-GB" dirty="0" smtClean="0">
                <a:effectLst/>
              </a:rPr>
              <a:t>makes </a:t>
            </a:r>
            <a:r>
              <a:rPr lang="en-GB" dirty="0">
                <a:effectLst/>
              </a:rPr>
              <a:t>meaning of complex data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39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alphaModFix amt="56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239"/>
          <a:stretch/>
        </p:blipFill>
        <p:spPr>
          <a:xfrm>
            <a:off x="5779605" y="960975"/>
            <a:ext cx="3364395" cy="3266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solidFill>
                  <a:srgbClr val="FFFFFF"/>
                </a:solidFill>
                <a:effectLst/>
              </a:rPr>
              <a:t>Mentorship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IVsex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2966" y="2480654"/>
            <a:ext cx="4601533" cy="4144238"/>
          </a:xfrm>
          <a:prstGeom prst="rect">
            <a:avLst/>
          </a:prstGeom>
        </p:spPr>
      </p:pic>
      <p:pic>
        <p:nvPicPr>
          <p:cNvPr id="16" name="Picture 15" descr="OctRed.png"/>
          <p:cNvPicPr>
            <a:picLocks noChangeAspect="1"/>
          </p:cNvPicPr>
          <p:nvPr/>
        </p:nvPicPr>
        <p:blipFill>
          <a:blip r:embed="rId5" cstate="print">
            <a:alphaModFix amt="79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611" y="5013421"/>
            <a:ext cx="2026497" cy="1844579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865839" y="5278610"/>
            <a:ext cx="1591430" cy="16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6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6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6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6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6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dirty="0" smtClean="0">
                <a:effectLst/>
              </a:rPr>
              <a:t>Exploring data exercises</a:t>
            </a:r>
          </a:p>
        </p:txBody>
      </p:sp>
    </p:spTree>
    <p:extLst>
      <p:ext uri="{BB962C8B-B14F-4D97-AF65-F5344CB8AC3E}">
        <p14:creationId xmlns:p14="http://schemas.microsoft.com/office/powerpoint/2010/main" xmlns="" val="12004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2651761" y="1676401"/>
            <a:ext cx="5801360" cy="21532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ffectLst/>
              </a:rPr>
              <a:t>To advance more data journalism in Kenya </a:t>
            </a:r>
            <a:r>
              <a:rPr lang="en-GB" dirty="0" smtClean="0">
                <a:effectLst/>
              </a:rPr>
              <a:t>Internews </a:t>
            </a:r>
            <a:r>
              <a:rPr lang="en-GB" dirty="0">
                <a:effectLst/>
              </a:rPr>
              <a:t>created </a:t>
            </a:r>
            <a:r>
              <a:rPr lang="en-GB" dirty="0">
                <a:effectLst/>
                <a:hlinkClick r:id="rId4"/>
              </a:rPr>
              <a:t>Data Dredger</a:t>
            </a:r>
            <a:r>
              <a:rPr lang="en-GB" dirty="0">
                <a:effectLst/>
              </a:rPr>
              <a:t>. </a:t>
            </a:r>
            <a:endParaRPr lang="en-GB" dirty="0" smtClean="0">
              <a:effectLst/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Here </a:t>
            </a:r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journalists can download data sets as well as visualisations to help them tell their stories. 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647" b="38212"/>
          <a:stretch/>
        </p:blipFill>
        <p:spPr>
          <a:xfrm>
            <a:off x="0" y="4142043"/>
            <a:ext cx="3840480" cy="27565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solidFill>
                  <a:schemeClr val="accent2"/>
                </a:solidFill>
                <a:effectLst/>
              </a:rPr>
              <a:t>Data Dredger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703211"/>
            <a:ext cx="2534970" cy="230740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640238" y="5503400"/>
            <a:ext cx="3243898" cy="16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dirty="0" smtClean="0">
                <a:effectLst/>
              </a:rPr>
              <a:t>Recognised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>
                <a:effectLst/>
              </a:rPr>
              <a:t>by </a:t>
            </a:r>
            <a:r>
              <a:rPr lang="en-GB" dirty="0">
                <a:effectLst/>
              </a:rPr>
              <a:t>the </a:t>
            </a:r>
            <a:r>
              <a:rPr lang="en-GB" dirty="0" smtClean="0">
                <a:effectLst/>
              </a:rPr>
              <a:t>Global </a:t>
            </a:r>
            <a:r>
              <a:rPr lang="en-GB" dirty="0">
                <a:effectLst/>
              </a:rPr>
              <a:t>Editors </a:t>
            </a:r>
            <a:r>
              <a:rPr lang="en-GB" dirty="0" smtClean="0">
                <a:effectLst/>
              </a:rPr>
              <a:t>Network.</a:t>
            </a:r>
            <a:endParaRPr lang="en-US" dirty="0"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40480" y="5315841"/>
            <a:ext cx="1660376" cy="1511323"/>
          </a:xfrm>
          <a:prstGeom prst="rect">
            <a:avLst/>
          </a:prstGeom>
        </p:spPr>
      </p:pic>
      <p:pic>
        <p:nvPicPr>
          <p:cNvPr id="11" name="Content Placeholder 5" descr="trophy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48" b="1720"/>
          <a:stretch/>
        </p:blipFill>
        <p:spPr>
          <a:xfrm>
            <a:off x="4105173" y="5523720"/>
            <a:ext cx="1101043" cy="115201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124854" y="3982085"/>
            <a:ext cx="5125066" cy="948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effectLst/>
              </a:rPr>
              <a:t>It is </a:t>
            </a:r>
            <a:r>
              <a:rPr lang="en-GB" dirty="0">
                <a:effectLst/>
              </a:rPr>
              <a:t>considered Africa’s leading data journalism tool </a:t>
            </a:r>
            <a:r>
              <a:rPr lang="en-GB" dirty="0" smtClean="0">
                <a:effectLst/>
              </a:rPr>
              <a:t>site.</a:t>
            </a:r>
            <a:endParaRPr lang="en-US" dirty="0">
              <a:effectLst/>
            </a:endParaRPr>
          </a:p>
        </p:txBody>
      </p:sp>
      <p:pic>
        <p:nvPicPr>
          <p:cNvPr id="3" name="Picture 2" descr="download.png"/>
          <p:cNvPicPr>
            <a:picLocks noChangeAspect="1"/>
          </p:cNvPicPr>
          <p:nvPr/>
        </p:nvPicPr>
        <p:blipFill>
          <a:blip r:embed="rId9" cstate="print">
            <a:alphaModFix amt="6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640" y="4352290"/>
            <a:ext cx="2546350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845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solidFill>
                  <a:srgbClr val="FFFFFF"/>
                </a:solidFill>
                <a:effectLst/>
              </a:rPr>
              <a:t>Politics of health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56"/>
          <a:stretch/>
        </p:blipFill>
        <p:spPr>
          <a:xfrm>
            <a:off x="0" y="1690770"/>
            <a:ext cx="3715703" cy="38769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6315"/>
          <a:stretch/>
        </p:blipFill>
        <p:spPr>
          <a:xfrm>
            <a:off x="6058191" y="5069225"/>
            <a:ext cx="3085809" cy="17887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alphaModFix amt="6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6960"/>
          <a:stretch/>
        </p:blipFill>
        <p:spPr>
          <a:xfrm>
            <a:off x="768821" y="5567679"/>
            <a:ext cx="2248699" cy="129032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4743" y="1676400"/>
            <a:ext cx="5235257" cy="24236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effectLst/>
              </a:rPr>
              <a:t>An </a:t>
            </a:r>
            <a:r>
              <a:rPr lang="en-GB" dirty="0" smtClean="0">
                <a:effectLst/>
              </a:rPr>
              <a:t>audit of </a:t>
            </a:r>
            <a:r>
              <a:rPr lang="en-GB" dirty="0">
                <a:effectLst/>
              </a:rPr>
              <a:t>health sector data and the election promises by political parties and presidential candidates to enable journalists to fact-check the promises and to track post-election </a:t>
            </a:r>
            <a:r>
              <a:rPr lang="en-GB" dirty="0" smtClean="0">
                <a:effectLst/>
              </a:rPr>
              <a:t>performance.</a:t>
            </a:r>
            <a:r>
              <a:rPr lang="en-US" dirty="0" smtClean="0">
                <a:effectLst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6095"/>
          <a:stretch/>
        </p:blipFill>
        <p:spPr>
          <a:xfrm>
            <a:off x="2468880" y="3664827"/>
            <a:ext cx="4165599" cy="3193173"/>
          </a:xfrm>
          <a:prstGeom prst="rect">
            <a:avLst/>
          </a:prstGeom>
        </p:spPr>
      </p:pic>
      <p:pic>
        <p:nvPicPr>
          <p:cNvPr id="3" name="Picture 2" descr="money.png"/>
          <p:cNvPicPr>
            <a:picLocks noChangeAspect="1"/>
          </p:cNvPicPr>
          <p:nvPr/>
        </p:nvPicPr>
        <p:blipFill>
          <a:blip r:embed="rId7" cstate="print">
            <a:alphaModFix amt="56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2199" y="6035040"/>
            <a:ext cx="1510779" cy="8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29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solidFill>
                  <a:srgbClr val="FFFFFF"/>
                </a:solidFill>
                <a:effectLst/>
              </a:rPr>
              <a:t>Fellowship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8443" y="988598"/>
            <a:ext cx="2537315" cy="2361039"/>
          </a:xfr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63" r="18726"/>
          <a:stretch/>
        </p:blipFill>
        <p:spPr>
          <a:xfrm>
            <a:off x="7085525" y="0"/>
            <a:ext cx="2058475" cy="2175386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201"/>
          <a:stretch/>
        </p:blipFill>
        <p:spPr>
          <a:xfrm>
            <a:off x="7122225" y="2193078"/>
            <a:ext cx="2021775" cy="2360488"/>
          </a:xfrm>
          <a:prstGeom prst="rect">
            <a:avLst/>
          </a:prstGeom>
        </p:spPr>
      </p:pic>
      <p:pic>
        <p:nvPicPr>
          <p:cNvPr id="13" name="Content Placeholder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0971"/>
          <a:stretch/>
        </p:blipFill>
        <p:spPr>
          <a:xfrm>
            <a:off x="7136008" y="4496961"/>
            <a:ext cx="2016500" cy="2361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2557" y="3378301"/>
            <a:ext cx="2593895" cy="23535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7085" y="1955195"/>
            <a:ext cx="49713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“Data has shaped the way </a:t>
            </a:r>
          </a:p>
          <a:p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 look at facts, in the pursuit of truth in the stories I tell.”</a:t>
            </a:r>
          </a:p>
          <a:p>
            <a:pPr algn="ctr"/>
            <a:endParaRPr lang="en-US" sz="2800" dirty="0"/>
          </a:p>
          <a:p>
            <a:pPr algn="r"/>
            <a:r>
              <a:rPr lang="en-US" sz="2800" dirty="0" smtClean="0"/>
              <a:t>Paul Wafula</a:t>
            </a:r>
          </a:p>
          <a:p>
            <a:pPr algn="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Internews data journalism fellow and </a:t>
            </a:r>
          </a:p>
          <a:p>
            <a:pPr algn="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winner of the 2014 David Astor journalism awar</a:t>
            </a: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d.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85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alphaModFix amt="4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008" r="-419"/>
          <a:stretch/>
        </p:blipFill>
        <p:spPr>
          <a:xfrm>
            <a:off x="0" y="2488145"/>
            <a:ext cx="2631490" cy="3016287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06451" y="1523813"/>
            <a:ext cx="4257038" cy="85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effectLst/>
              </a:rPr>
              <a:t>Among the topics the fellows explored were:</a:t>
            </a:r>
            <a:endParaRPr lang="en-US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effectLst/>
              </a:rPr>
              <a:t>Award winning work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alphaModFix amt="5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514184"/>
            <a:ext cx="1320800" cy="1202231"/>
          </a:xfrm>
          <a:prstGeom prst="rect">
            <a:avLst/>
          </a:prstGeom>
        </p:spPr>
      </p:pic>
      <p:pic>
        <p:nvPicPr>
          <p:cNvPr id="11" name="Content Placeholder 5" descr="trophy.png"/>
          <p:cNvPicPr>
            <a:picLocks noChangeAspect="1"/>
          </p:cNvPicPr>
          <p:nvPr/>
        </p:nvPicPr>
        <p:blipFill rotWithShape="1"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48" b="1720"/>
          <a:stretch/>
        </p:blipFill>
        <p:spPr>
          <a:xfrm>
            <a:off x="276962" y="5727555"/>
            <a:ext cx="740559" cy="77484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371600" y="5483715"/>
            <a:ext cx="7284720" cy="1831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/>
              </a:rPr>
              <a:t>The project has been recognized </a:t>
            </a:r>
            <a:r>
              <a:rPr lang="en-US" dirty="0">
                <a:effectLst/>
              </a:rPr>
              <a:t>for its contribution </a:t>
            </a:r>
            <a:r>
              <a:rPr lang="en-US" dirty="0" smtClean="0">
                <a:effectLst/>
              </a:rPr>
              <a:t>to </a:t>
            </a:r>
            <a:r>
              <a:rPr lang="en-US" dirty="0">
                <a:effectLst/>
              </a:rPr>
              <a:t>the open data movement </a:t>
            </a:r>
            <a:r>
              <a:rPr lang="en-US" dirty="0" smtClean="0">
                <a:effectLst/>
              </a:rPr>
              <a:t>by </a:t>
            </a:r>
            <a:r>
              <a:rPr lang="en-US" dirty="0">
                <a:effectLst/>
              </a:rPr>
              <a:t>the Open Knowledge Foundation's Partnership for Open Data. </a:t>
            </a:r>
          </a:p>
        </p:txBody>
      </p:sp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752" r="-2316"/>
          <a:stretch/>
        </p:blipFill>
        <p:spPr>
          <a:xfrm>
            <a:off x="0" y="2973030"/>
            <a:ext cx="2753409" cy="202629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alphaModFix amt="2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171"/>
          <a:stretch/>
        </p:blipFill>
        <p:spPr>
          <a:xfrm>
            <a:off x="0" y="400060"/>
            <a:ext cx="627062" cy="17386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36592" y="2461641"/>
            <a:ext cx="1842116" cy="1676748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2486450" y="2594515"/>
            <a:ext cx="1513838" cy="120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>
                <a:solidFill>
                  <a:srgbClr val="FFECD3"/>
                </a:solidFill>
                <a:effectLst/>
              </a:rPr>
              <a:t>County health financing</a:t>
            </a:r>
            <a:endParaRPr lang="en-US" dirty="0">
              <a:solidFill>
                <a:srgbClr val="FFECD3"/>
              </a:solidFill>
              <a:effectLst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4627" y="3170328"/>
            <a:ext cx="2214930" cy="2016095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3957730" y="3551117"/>
            <a:ext cx="1841170" cy="185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>
                <a:effectLst/>
              </a:rPr>
              <a:t>Corruption in safety net program</a:t>
            </a:r>
            <a:endParaRPr lang="en-US" dirty="0">
              <a:effectLst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0223" y="1897266"/>
            <a:ext cx="2214931" cy="2016095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5441023" y="2281957"/>
            <a:ext cx="2062532" cy="185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Cost of low contraception use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330"/>
          <a:stretch/>
        </p:blipFill>
        <p:spPr>
          <a:xfrm>
            <a:off x="7048793" y="2919901"/>
            <a:ext cx="2095207" cy="2554052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7241870" y="3355058"/>
            <a:ext cx="1841170" cy="185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 smtClean="0">
                <a:effectLst/>
              </a:rPr>
              <a:t>Underlying causes of malnutrition in Turkana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33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2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effectLst/>
              </a:rPr>
              <a:t>Impact &amp; policy change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661554" y="1587026"/>
            <a:ext cx="7126845" cy="1221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/>
              </a:rPr>
              <a:t>Took the health funding debate to the county level by providing access to data on health spending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/>
              </a:rPr>
              <a:t>by the public sector in 2013.  </a:t>
            </a:r>
            <a:endParaRPr lang="en-US" dirty="0">
              <a:effectLst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596641" y="3113231"/>
            <a:ext cx="5516879" cy="2220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/>
              </a:rPr>
              <a:t>Made the minister order an audit and the Labor </a:t>
            </a:r>
            <a:r>
              <a:rPr lang="en-US" dirty="0">
                <a:effectLst/>
              </a:rPr>
              <a:t>C</a:t>
            </a:r>
            <a:r>
              <a:rPr lang="en-US" dirty="0" smtClean="0">
                <a:effectLst/>
              </a:rPr>
              <a:t>abinet Secretary reveal that Sh600 million were handed out to ghost recipients. Enlisted Safaricom, to help distribute the funding. </a:t>
            </a:r>
            <a:endParaRPr lang="en-US" dirty="0">
              <a:effectLst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434"/>
          <a:stretch/>
        </p:blipFill>
        <p:spPr>
          <a:xfrm>
            <a:off x="0" y="1525178"/>
            <a:ext cx="1661553" cy="19008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595" y="2899871"/>
            <a:ext cx="2666605" cy="2427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68" b="56180"/>
          <a:stretch/>
        </p:blipFill>
        <p:spPr>
          <a:xfrm>
            <a:off x="-1" y="5327094"/>
            <a:ext cx="3647437" cy="1530906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3383281" y="5378772"/>
            <a:ext cx="5547359" cy="161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/>
              </a:rPr>
              <a:t>Set the news agenda. Main character got assistance and a relief fund for Turkana County was set up jointly with Red Cross.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444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alphaModFix amt="67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3585" b="31058"/>
          <a:stretch/>
        </p:blipFill>
        <p:spPr>
          <a:xfrm>
            <a:off x="3129279" y="2490285"/>
            <a:ext cx="6014721" cy="4367716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43279" y="1656080"/>
            <a:ext cx="4307840" cy="244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EA022"/>
                </a:solidFill>
                <a:effectLst/>
              </a:rPr>
              <a:t>A </a:t>
            </a:r>
            <a:r>
              <a:rPr lang="en-US" dirty="0">
                <a:solidFill>
                  <a:srgbClr val="FEA022"/>
                </a:solidFill>
                <a:effectLst/>
              </a:rPr>
              <a:t>perfect springboard </a:t>
            </a:r>
            <a:endParaRPr lang="en-US" dirty="0" smtClean="0">
              <a:solidFill>
                <a:srgbClr val="FEA022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EA022"/>
                </a:solidFill>
                <a:effectLst/>
              </a:rPr>
              <a:t>to </a:t>
            </a:r>
            <a:r>
              <a:rPr lang="en-US" dirty="0">
                <a:solidFill>
                  <a:srgbClr val="FEA022"/>
                </a:solidFill>
                <a:effectLst/>
              </a:rPr>
              <a:t>tackle public health topics, and to track spending and social development.</a:t>
            </a:r>
          </a:p>
          <a:p>
            <a:pPr marL="0" indent="0">
              <a:buNone/>
            </a:pPr>
            <a:endParaRPr lang="en-GB" dirty="0" smtClean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effectLst/>
              </a:rPr>
              <a:t>Data</a:t>
            </a:r>
            <a:endParaRPr lang="en-US" dirty="0"/>
          </a:p>
        </p:txBody>
      </p:sp>
      <p:pic>
        <p:nvPicPr>
          <p:cNvPr id="4" name="Picture 3" descr="TRSimplefixestonewbornsdeath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79519" y="3199316"/>
            <a:ext cx="5012024" cy="34565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218" r="27771"/>
          <a:stretch/>
        </p:blipFill>
        <p:spPr>
          <a:xfrm>
            <a:off x="5893706" y="0"/>
            <a:ext cx="3250294" cy="25715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4570"/>
          <a:stretch/>
        </p:blipFill>
        <p:spPr>
          <a:xfrm>
            <a:off x="1988818" y="6074600"/>
            <a:ext cx="1552707" cy="783401"/>
          </a:xfrm>
          <a:prstGeom prst="rect">
            <a:avLst/>
          </a:prstGeom>
        </p:spPr>
      </p:pic>
      <p:pic>
        <p:nvPicPr>
          <p:cNvPr id="8" name="Picture 7" descr="money.png"/>
          <p:cNvPicPr>
            <a:picLocks noChangeAspect="1"/>
          </p:cNvPicPr>
          <p:nvPr/>
        </p:nvPicPr>
        <p:blipFill>
          <a:blip r:embed="rId8" cstate="print">
            <a:alphaModFix amt="56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2054" y="6313476"/>
            <a:ext cx="917705" cy="4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247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840" b="13194"/>
          <a:stretch/>
        </p:blipFill>
        <p:spPr>
          <a:xfrm>
            <a:off x="0" y="1656836"/>
            <a:ext cx="4882935" cy="520116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196078" y="1706880"/>
            <a:ext cx="4846322" cy="244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/>
              </a:rPr>
              <a:t>The data set created interest in newborn health among journalists. Many stories were published between October and December.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GB" dirty="0" smtClean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effectLst/>
              </a:rPr>
              <a:t>Inspiring storytelling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alphaModFix amt="71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8717"/>
          <a:stretch/>
        </p:blipFill>
        <p:spPr>
          <a:xfrm>
            <a:off x="3398915" y="5589543"/>
            <a:ext cx="4454765" cy="1268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1056"/>
          <a:stretch/>
        </p:blipFill>
        <p:spPr>
          <a:xfrm>
            <a:off x="6736081" y="4155440"/>
            <a:ext cx="2407920" cy="246421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67973" y="5902960"/>
            <a:ext cx="2168107" cy="924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hlinkClick r:id="rId7"/>
              </a:rPr>
              <a:t>Doctors raise </a:t>
            </a:r>
            <a:r>
              <a:rPr lang="en-US" i="1" dirty="0" smtClean="0">
                <a:hlinkClick r:id="rId7"/>
              </a:rPr>
              <a:t>a </a:t>
            </a:r>
            <a:r>
              <a:rPr lang="en-US" i="1" dirty="0">
                <a:hlinkClick r:id="rId7"/>
              </a:rPr>
              <a:t>red flag on incubator shortage</a:t>
            </a:r>
            <a:r>
              <a:rPr lang="en-GB" dirty="0" smtClean="0">
                <a:effectLst/>
              </a:rPr>
              <a:t>       K24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1902" y="3637280"/>
            <a:ext cx="2144802" cy="1952263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015014" y="3962400"/>
            <a:ext cx="1721066" cy="1605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600"/>
              </a:spcBef>
              <a:buNone/>
            </a:pPr>
            <a:r>
              <a:rPr lang="en-US" dirty="0">
                <a:hlinkClick r:id="rId8"/>
              </a:rPr>
              <a:t>Sh</a:t>
            </a:r>
            <a:r>
              <a:rPr lang="en-US" i="1" dirty="0">
                <a:hlinkClick r:id="rId8"/>
              </a:rPr>
              <a:t>ortage of incubators a health </a:t>
            </a:r>
            <a:r>
              <a:rPr lang="en-US" i="1" dirty="0" smtClean="0">
                <a:hlinkClick r:id="rId8"/>
              </a:rPr>
              <a:t>crisis</a:t>
            </a:r>
            <a:r>
              <a:rPr lang="en-US" i="1" dirty="0" smtClean="0"/>
              <a:t> 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GB" dirty="0" smtClean="0">
                <a:effectLst/>
              </a:rPr>
              <a:t>The Daily Nation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193280" y="4663440"/>
            <a:ext cx="1737359" cy="181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600"/>
              </a:spcBef>
              <a:buNone/>
            </a:pPr>
            <a:r>
              <a:rPr lang="en-US" i="1" dirty="0">
                <a:hlinkClick r:id="rId9"/>
              </a:rPr>
              <a:t>Kangaroo care crucial for survival of premature </a:t>
            </a:r>
            <a:r>
              <a:rPr lang="en-US" i="1" dirty="0" smtClean="0">
                <a:hlinkClick r:id="rId9"/>
              </a:rPr>
              <a:t>babies.</a:t>
            </a:r>
            <a:r>
              <a:rPr lang="en-US" i="1" dirty="0"/>
              <a:t> </a:t>
            </a:r>
            <a:endParaRPr lang="en-US" i="1" dirty="0" smtClean="0"/>
          </a:p>
          <a:p>
            <a:pPr marL="0" indent="0" algn="ctr">
              <a:spcBef>
                <a:spcPts val="1200"/>
              </a:spcBef>
              <a:buNone/>
            </a:pPr>
            <a:r>
              <a:rPr lang="en-GB" dirty="0" smtClean="0">
                <a:effectLst/>
              </a:rPr>
              <a:t>The Star</a:t>
            </a:r>
          </a:p>
        </p:txBody>
      </p:sp>
    </p:spTree>
    <p:extLst>
      <p:ext uri="{BB962C8B-B14F-4D97-AF65-F5344CB8AC3E}">
        <p14:creationId xmlns:p14="http://schemas.microsoft.com/office/powerpoint/2010/main" xmlns="" val="14071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solidFill>
                  <a:srgbClr val="FFFFFF"/>
                </a:solidFill>
                <a:effectLst/>
              </a:rPr>
              <a:t>Do no harm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864"/>
          <a:stretch/>
        </p:blipFill>
        <p:spPr>
          <a:xfrm>
            <a:off x="0" y="1676400"/>
            <a:ext cx="1808480" cy="34923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08480" y="1676400"/>
            <a:ext cx="7254240" cy="21640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effectLst/>
              </a:rPr>
              <a:t>A </a:t>
            </a:r>
            <a:r>
              <a:rPr lang="en-US" u="sng" dirty="0">
                <a:effectLst/>
                <a:hlinkClick r:id="rId4"/>
              </a:rPr>
              <a:t>two-year </a:t>
            </a:r>
            <a:r>
              <a:rPr lang="en-US" u="sng" dirty="0" smtClean="0">
                <a:effectLst/>
                <a:hlinkClick r:id="rId4"/>
              </a:rPr>
              <a:t>investigation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by </a:t>
            </a:r>
            <a:r>
              <a:rPr lang="en-US" dirty="0">
                <a:effectLst/>
              </a:rPr>
              <a:t>Las Vegas Sun reporters </a:t>
            </a:r>
            <a:r>
              <a:rPr lang="en-US" dirty="0" smtClean="0">
                <a:effectLst/>
              </a:rPr>
              <a:t>Marshall Allen and Alex Richards revealing thousands of cases of injury, death and deadly infection caused by negligence during hospital stays.</a:t>
            </a:r>
            <a:endParaRPr lang="en-US" dirty="0">
              <a:effectLst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55223" y="3831457"/>
            <a:ext cx="4556697" cy="275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/>
              </a:rPr>
              <a:t>Includes </a:t>
            </a:r>
            <a:r>
              <a:rPr lang="en-US" dirty="0">
                <a:effectLst/>
              </a:rPr>
              <a:t>interviews with more than 150 patients and health care insiders, and records of every Nevada hospital inpatient visit going back a </a:t>
            </a:r>
            <a:r>
              <a:rPr lang="en-US" dirty="0" smtClean="0">
                <a:effectLst/>
              </a:rPr>
              <a:t>decade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— 2.9 million in </a:t>
            </a:r>
            <a:r>
              <a:rPr lang="en-US" dirty="0" smtClean="0">
                <a:effectLst/>
              </a:rPr>
              <a:t>all. </a:t>
            </a:r>
            <a:endParaRPr lang="en-US" dirty="0"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037"/>
          <a:stretch/>
        </p:blipFill>
        <p:spPr>
          <a:xfrm>
            <a:off x="700302" y="3962401"/>
            <a:ext cx="3616494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26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award winning stories by </a:t>
            </a:r>
            <a:r>
              <a:rPr lang="en-US" dirty="0" err="1" smtClean="0"/>
              <a:t>Internews</a:t>
            </a:r>
            <a:r>
              <a:rPr lang="en-US" dirty="0" smtClean="0"/>
              <a:t> fellows on Data Dredger and read/view them.</a:t>
            </a:r>
          </a:p>
          <a:p>
            <a:r>
              <a:rPr lang="en-US" dirty="0" smtClean="0"/>
              <a:t>Go through the Do no harm article ahead of a review session </a:t>
            </a:r>
            <a:r>
              <a:rPr lang="en-US" smtClean="0"/>
              <a:t>on Thursday.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645920"/>
            <a:ext cx="7488640" cy="126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“ Data journalism is the art and practice of finding stories in data</a:t>
            </a:r>
            <a:r>
              <a:rPr lang="en-US" dirty="0" smtClean="0">
                <a:effectLst/>
              </a:rPr>
              <a:t>…and </a:t>
            </a:r>
            <a:r>
              <a:rPr lang="en-US" dirty="0">
                <a:effectLst/>
              </a:rPr>
              <a:t>then retelling them.</a:t>
            </a:r>
            <a:r>
              <a:rPr lang="en-US" dirty="0" smtClean="0">
                <a:effectLst/>
              </a:rPr>
              <a:t>”</a:t>
            </a:r>
            <a:endParaRPr lang="en-US" dirty="0">
              <a:effectLst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7221" y="127001"/>
            <a:ext cx="7776444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What is data journalism?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11763" y="3156216"/>
            <a:ext cx="6513597" cy="187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effectLst/>
              </a:rPr>
              <a:t>“Data </a:t>
            </a:r>
            <a:r>
              <a:rPr lang="en-US" dirty="0">
                <a:effectLst/>
              </a:rPr>
              <a:t>journalism unearths new sources of data using digital and social media tools to analyze and produce new stories </a:t>
            </a:r>
            <a:r>
              <a:rPr lang="en-US" dirty="0" smtClean="0">
                <a:effectLst/>
              </a:rPr>
              <a:t>.”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- </a:t>
            </a:r>
            <a:r>
              <a:rPr lang="en-US" i="1" dirty="0" smtClean="0">
                <a:effectLst/>
              </a:rPr>
              <a:t>School of Data &amp; The Data Journalism Handbook</a:t>
            </a:r>
            <a:endParaRPr lang="en-US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492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74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8492" y="2086179"/>
            <a:ext cx="4365425" cy="3973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>
                <a:solidFill>
                  <a:srgbClr val="FFFFFF"/>
                </a:solidFill>
                <a:effectLst/>
                <a:hlinkClick r:id="rId4"/>
              </a:rPr>
              <a:t>Why now?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038" y="3225026"/>
            <a:ext cx="3273529" cy="233253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>
                <a:effectLst/>
              </a:rPr>
              <a:t>The </a:t>
            </a:r>
            <a:r>
              <a:rPr lang="en-US" dirty="0">
                <a:effectLst/>
              </a:rPr>
              <a:t>dynamic nature of digital and data tools has transformed the </a:t>
            </a:r>
            <a:r>
              <a:rPr lang="en-US" dirty="0" smtClean="0">
                <a:effectLst/>
              </a:rPr>
              <a:t>media.</a:t>
            </a:r>
            <a:endParaRPr lang="en-US" dirty="0">
              <a:effectLst/>
            </a:endParaRPr>
          </a:p>
        </p:txBody>
      </p:sp>
      <p:pic>
        <p:nvPicPr>
          <p:cNvPr id="4" name="Picture 3" descr="OctRed.png"/>
          <p:cNvPicPr>
            <a:picLocks noChangeAspect="1"/>
          </p:cNvPicPr>
          <p:nvPr/>
        </p:nvPicPr>
        <p:blipFill>
          <a:blip r:embed="rId5" cstate="print">
            <a:alphaModFix amt="79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438" y="1987096"/>
            <a:ext cx="2026497" cy="184457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46625" y="2495428"/>
            <a:ext cx="2878335" cy="164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6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6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6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6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6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dirty="0" smtClean="0">
                <a:effectLst/>
              </a:rPr>
              <a:t>Open data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dirty="0" smtClean="0">
                <a:effectLst/>
              </a:rPr>
              <a:t>culture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alphaModFix amt="56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145" b="23838"/>
          <a:stretch/>
        </p:blipFill>
        <p:spPr>
          <a:xfrm>
            <a:off x="-1" y="3831675"/>
            <a:ext cx="2962174" cy="302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alphaModFix amt="71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3542" y="4805684"/>
            <a:ext cx="2026497" cy="1844577"/>
          </a:xfrm>
          <a:prstGeom prst="rect">
            <a:avLst/>
          </a:prstGeom>
        </p:spPr>
      </p:pic>
      <p:pic>
        <p:nvPicPr>
          <p:cNvPr id="11" name="Picture 10" descr="laptopred.png"/>
          <p:cNvPicPr>
            <a:picLocks noChangeAspect="1"/>
          </p:cNvPicPr>
          <p:nvPr/>
        </p:nvPicPr>
        <p:blipFill>
          <a:blip r:embed="rId8" cstate="print">
            <a:alphaModFix amt="61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0548" y="5228621"/>
            <a:ext cx="1260931" cy="831097"/>
          </a:xfrm>
          <a:prstGeom prst="rect">
            <a:avLst/>
          </a:prstGeom>
        </p:spPr>
      </p:pic>
      <p:pic>
        <p:nvPicPr>
          <p:cNvPr id="12" name="Picture 11" descr="scienceWhite.png"/>
          <p:cNvPicPr>
            <a:picLocks noChangeAspect="1"/>
          </p:cNvPicPr>
          <p:nvPr/>
        </p:nvPicPr>
        <p:blipFill rotWithShape="1">
          <a:blip r:embed="rId9" cstate="print">
            <a:alphaModFix amt="37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348"/>
          <a:stretch/>
        </p:blipFill>
        <p:spPr>
          <a:xfrm flipH="1">
            <a:off x="-1" y="4229362"/>
            <a:ext cx="2341017" cy="26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744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3738" y="2322636"/>
            <a:ext cx="3033501" cy="2761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5842"/>
          <a:stretch/>
        </p:blipFill>
        <p:spPr>
          <a:xfrm>
            <a:off x="-136507" y="5461501"/>
            <a:ext cx="4491542" cy="13964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0843" b="67066"/>
          <a:stretch/>
        </p:blipFill>
        <p:spPr>
          <a:xfrm>
            <a:off x="4153981" y="4968243"/>
            <a:ext cx="4990019" cy="1889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66304" y="69493"/>
            <a:ext cx="2475355" cy="2253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07577"/>
            <a:ext cx="7843203" cy="1653988"/>
          </a:xfrm>
        </p:spPr>
        <p:txBody>
          <a:bodyPr/>
          <a:lstStyle/>
          <a:p>
            <a:pPr algn="l"/>
            <a:r>
              <a:rPr lang="en-GB" dirty="0">
                <a:solidFill>
                  <a:srgbClr val="FFFFFF"/>
                </a:solidFill>
                <a:effectLst/>
              </a:rPr>
              <a:t>#</a:t>
            </a:r>
            <a:r>
              <a:rPr lang="en-GB" dirty="0" smtClean="0">
                <a:solidFill>
                  <a:schemeClr val="accent2"/>
                </a:solidFill>
                <a:effectLst/>
              </a:rPr>
              <a:t>Westgate </a:t>
            </a:r>
            <a:r>
              <a:rPr lang="en-GB" sz="2400" dirty="0" smtClean="0">
                <a:effectLst/>
              </a:rPr>
              <a:t>– social media siege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078" y="1485737"/>
            <a:ext cx="5203722" cy="5128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effectLst/>
              </a:rPr>
              <a:t>The social media immediately broke the news.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ECD3"/>
                </a:solidFill>
                <a:effectLst/>
              </a:rPr>
              <a:t>Victims and their families called for help through Facebook &amp; Twitter.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  <a:effectLst/>
              </a:rPr>
              <a:t>Police and government officials responded on official Twitter accounts.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And even Al-</a:t>
            </a:r>
            <a:r>
              <a:rPr lang="en-US" dirty="0" err="1" smtClean="0">
                <a:effectLst/>
              </a:rPr>
              <a:t>shabaab</a:t>
            </a:r>
            <a:r>
              <a:rPr lang="en-US" dirty="0" smtClean="0">
                <a:effectLst/>
              </a:rPr>
              <a:t> was tweeting.</a:t>
            </a:r>
          </a:p>
        </p:txBody>
      </p:sp>
      <p:pic>
        <p:nvPicPr>
          <p:cNvPr id="15" name="Picture 14" descr="Disastercentre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9767"/>
          <a:stretch/>
        </p:blipFill>
        <p:spPr>
          <a:xfrm>
            <a:off x="5767275" y="5526262"/>
            <a:ext cx="3040724" cy="1331738"/>
          </a:xfrm>
          <a:prstGeom prst="rect">
            <a:avLst/>
          </a:prstGeom>
        </p:spPr>
      </p:pic>
      <p:pic>
        <p:nvPicPr>
          <p:cNvPr id="16" name="Picture 15" descr="shabaab-tweets-on-westgate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0389"/>
          <a:stretch/>
        </p:blipFill>
        <p:spPr>
          <a:xfrm>
            <a:off x="779462" y="6223787"/>
            <a:ext cx="2614152" cy="4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8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3" grpId="3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0834"/>
          <a:stretch/>
        </p:blipFill>
        <p:spPr>
          <a:xfrm>
            <a:off x="4315884" y="3749040"/>
            <a:ext cx="4938244" cy="3108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80" y="107577"/>
            <a:ext cx="7822883" cy="1653988"/>
          </a:xfrm>
        </p:spPr>
        <p:txBody>
          <a:bodyPr/>
          <a:lstStyle/>
          <a:p>
            <a:pPr algn="l"/>
            <a:r>
              <a:rPr lang="en-GB" dirty="0">
                <a:solidFill>
                  <a:srgbClr val="FFFFFF"/>
                </a:solidFill>
                <a:effectLst/>
              </a:rPr>
              <a:t>#</a:t>
            </a:r>
            <a:r>
              <a:rPr lang="en-GB" dirty="0">
                <a:solidFill>
                  <a:schemeClr val="accent2"/>
                </a:solidFill>
                <a:effectLst/>
              </a:rPr>
              <a:t>Westgate </a:t>
            </a:r>
            <a:r>
              <a:rPr lang="en-GB" sz="2400" dirty="0">
                <a:effectLst/>
              </a:rPr>
              <a:t>– </a:t>
            </a:r>
            <a:r>
              <a:rPr lang="en-GB" sz="2400" dirty="0" smtClean="0">
                <a:effectLst/>
              </a:rPr>
              <a:t>The role of the media</a:t>
            </a:r>
            <a:endParaRPr lang="en-GB" sz="2400" dirty="0" smtClean="0">
              <a:solidFill>
                <a:srgbClr val="FFFFFF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078" y="1483360"/>
            <a:ext cx="5498362" cy="479552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>
                <a:effectLst/>
              </a:rPr>
              <a:t>Lack of sound bites for radio and TV in initial stage.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FEA022"/>
                </a:solidFill>
                <a:effectLst/>
              </a:rPr>
              <a:t>Task for journalist became to verify.</a:t>
            </a:r>
          </a:p>
          <a:p>
            <a:pPr marL="0" lvl="0" indent="0">
              <a:buNone/>
            </a:pPr>
            <a:r>
              <a:rPr lang="en-US" dirty="0" smtClean="0">
                <a:effectLst/>
              </a:rPr>
              <a:t>Kenyan blogger, Robert Alai praised by Kenyans in </a:t>
            </a:r>
            <a:r>
              <a:rPr lang="en-US" dirty="0" err="1" smtClean="0">
                <a:effectLst/>
              </a:rPr>
              <a:t>diaspora</a:t>
            </a:r>
            <a:r>
              <a:rPr lang="en-US" dirty="0" smtClean="0">
                <a:effectLst/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0" dirty="0" smtClean="0">
                <a:effectLst/>
              </a:rPr>
              <a:t>(100,000 followers)</a:t>
            </a:r>
            <a:endParaRPr lang="en-US" sz="1800" b="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9215" y="3653568"/>
            <a:ext cx="1768029" cy="160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51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3134" b="9384"/>
          <a:stretch/>
        </p:blipFill>
        <p:spPr>
          <a:xfrm>
            <a:off x="5357329" y="1365645"/>
            <a:ext cx="3786671" cy="5492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80" y="107577"/>
            <a:ext cx="7822883" cy="1653988"/>
          </a:xfrm>
        </p:spPr>
        <p:txBody>
          <a:bodyPr/>
          <a:lstStyle/>
          <a:p>
            <a:pPr algn="l"/>
            <a:r>
              <a:rPr lang="en-GB" dirty="0">
                <a:solidFill>
                  <a:srgbClr val="FFFFFF"/>
                </a:solidFill>
                <a:effectLst/>
              </a:rPr>
              <a:t>#</a:t>
            </a:r>
            <a:r>
              <a:rPr lang="en-GB" dirty="0">
                <a:solidFill>
                  <a:schemeClr val="accent2"/>
                </a:solidFill>
                <a:effectLst/>
              </a:rPr>
              <a:t>Westgate </a:t>
            </a:r>
            <a:r>
              <a:rPr lang="en-GB" sz="2400" dirty="0">
                <a:effectLst/>
              </a:rPr>
              <a:t>– </a:t>
            </a:r>
            <a:r>
              <a:rPr lang="en-GB" sz="2400" dirty="0" smtClean="0">
                <a:effectLst/>
              </a:rPr>
              <a:t>The social </a:t>
            </a:r>
            <a:r>
              <a:rPr lang="en-GB" sz="2400" dirty="0">
                <a:effectLst/>
              </a:rPr>
              <a:t>media </a:t>
            </a:r>
            <a:r>
              <a:rPr lang="en-GB" sz="2400" dirty="0" smtClean="0">
                <a:effectLst/>
              </a:rPr>
              <a:t>campaign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078" y="1473200"/>
            <a:ext cx="6067322" cy="333248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>
                <a:effectLst/>
              </a:rPr>
              <a:t>#</a:t>
            </a:r>
            <a:r>
              <a:rPr lang="en-US" dirty="0" err="1" smtClean="0">
                <a:effectLst/>
              </a:rPr>
              <a:t>WeAreOne</a:t>
            </a:r>
            <a:r>
              <a:rPr lang="en-US" dirty="0" smtClean="0">
                <a:effectLst/>
              </a:rPr>
              <a:t> </a:t>
            </a:r>
            <a:r>
              <a:rPr lang="en-US" sz="2000" b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(by Red Cross &amp; </a:t>
            </a:r>
            <a:r>
              <a:rPr lang="en-US" sz="2000" b="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Safaricom</a:t>
            </a:r>
            <a:r>
              <a:rPr lang="en-US" sz="2000" b="0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)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FEA022"/>
                </a:solidFill>
                <a:effectLst/>
              </a:rPr>
              <a:t>Drive for blood donation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FEA022"/>
                </a:solidFill>
                <a:effectLst/>
              </a:rPr>
              <a:t>Fundraising</a:t>
            </a:r>
          </a:p>
          <a:p>
            <a:pPr marL="0" lvl="0" indent="0">
              <a:buNone/>
            </a:pPr>
            <a:r>
              <a:rPr lang="en-US" dirty="0" smtClean="0">
                <a:effectLst/>
              </a:rPr>
              <a:t>But the </a:t>
            </a:r>
            <a:r>
              <a:rPr lang="en-US" dirty="0" err="1" smtClean="0">
                <a:effectLst/>
              </a:rPr>
              <a:t>hashtag</a:t>
            </a:r>
            <a:r>
              <a:rPr lang="en-US" dirty="0" smtClean="0">
                <a:effectLst/>
              </a:rPr>
              <a:t> got a life of its own...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44" b="67245"/>
          <a:stretch/>
        </p:blipFill>
        <p:spPr>
          <a:xfrm>
            <a:off x="-111760" y="4497489"/>
            <a:ext cx="7399188" cy="2360512"/>
          </a:xfrm>
          <a:prstGeom prst="rect">
            <a:avLst/>
          </a:prstGeom>
        </p:spPr>
      </p:pic>
      <p:pic>
        <p:nvPicPr>
          <p:cNvPr id="10" name="Picture 9" descr="julie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23" r="3635"/>
          <a:stretch/>
        </p:blipFill>
        <p:spPr>
          <a:xfrm>
            <a:off x="6807201" y="4099567"/>
            <a:ext cx="2336800" cy="1959077"/>
          </a:xfrm>
          <a:prstGeom prst="rect">
            <a:avLst/>
          </a:prstGeom>
        </p:spPr>
      </p:pic>
      <p:pic>
        <p:nvPicPr>
          <p:cNvPr id="11" name="Picture 10" descr="safaricom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89" r="11428"/>
          <a:stretch/>
        </p:blipFill>
        <p:spPr>
          <a:xfrm>
            <a:off x="6807200" y="2312733"/>
            <a:ext cx="2336800" cy="1532820"/>
          </a:xfrm>
          <a:prstGeom prst="rect">
            <a:avLst/>
          </a:prstGeom>
        </p:spPr>
      </p:pic>
      <p:pic>
        <p:nvPicPr>
          <p:cNvPr id="13" name="Picture 12" descr="antihat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8970" y="6091670"/>
            <a:ext cx="4262284" cy="725690"/>
          </a:xfrm>
          <a:prstGeom prst="rect">
            <a:avLst/>
          </a:prstGeom>
        </p:spPr>
      </p:pic>
      <p:pic>
        <p:nvPicPr>
          <p:cNvPr id="14" name="Picture 13" descr="antihate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5" t="10367" r="1922"/>
          <a:stretch/>
        </p:blipFill>
        <p:spPr>
          <a:xfrm>
            <a:off x="1219900" y="5396910"/>
            <a:ext cx="4121354" cy="6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338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94662" y="2666566"/>
            <a:ext cx="2408464" cy="2192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alphaModFix amt="61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215" b="33243"/>
          <a:stretch/>
        </p:blipFill>
        <p:spPr>
          <a:xfrm>
            <a:off x="0" y="3368561"/>
            <a:ext cx="4409440" cy="348944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554963" y="2902499"/>
            <a:ext cx="1809517" cy="18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 smtClean="0">
                <a:solidFill>
                  <a:schemeClr val="accent2"/>
                </a:solidFill>
                <a:effectLst/>
              </a:rPr>
              <a:t>Data journalism cuts across sectors.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11763" y="127001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Why it matters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 descr="OctR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2400" y="3076590"/>
            <a:ext cx="3998171" cy="363925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8583" y="4033520"/>
            <a:ext cx="3589337" cy="309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It analyses complex dynamics that cause political </a:t>
            </a:r>
            <a:r>
              <a:rPr lang="en-GB" dirty="0" smtClean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and development initiatives </a:t>
            </a:r>
            <a:r>
              <a:rPr lang="en-GB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to succeed or fail, people to become sick or well and inequality to grow or shrink.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637447" y="3667847"/>
            <a:ext cx="3172777" cy="309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GB" dirty="0">
                <a:effectLst/>
              </a:rPr>
              <a:t>It transforms journalism into </a:t>
            </a:r>
            <a:endParaRPr lang="en-GB" dirty="0" smtClean="0">
              <a:effectLst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GB" dirty="0" smtClean="0">
                <a:effectLst/>
              </a:rPr>
              <a:t>a </a:t>
            </a:r>
            <a:r>
              <a:rPr lang="en-GB" dirty="0">
                <a:effectLst/>
              </a:rPr>
              <a:t>powerful tool </a:t>
            </a:r>
            <a:endParaRPr lang="en-GB" dirty="0" smtClean="0">
              <a:effectLst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GB" dirty="0" smtClean="0">
                <a:effectLst/>
              </a:rPr>
              <a:t>for </a:t>
            </a:r>
            <a:r>
              <a:rPr lang="en-GB" dirty="0">
                <a:effectLst/>
              </a:rPr>
              <a:t>accountability </a:t>
            </a:r>
            <a:endParaRPr lang="en-GB" dirty="0" smtClean="0">
              <a:effectLst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GB" dirty="0" smtClean="0">
                <a:effectLst/>
              </a:rPr>
              <a:t>and </a:t>
            </a:r>
            <a:r>
              <a:rPr lang="en-GB" dirty="0">
                <a:effectLst/>
              </a:rPr>
              <a:t>constructive engagement.</a:t>
            </a:r>
            <a:endParaRPr lang="en-US" dirty="0">
              <a:effectLst/>
            </a:endParaRPr>
          </a:p>
        </p:txBody>
      </p:sp>
      <p:pic>
        <p:nvPicPr>
          <p:cNvPr id="14" name="Picture 13" descr="scienceWhite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5853"/>
          <a:stretch/>
        </p:blipFill>
        <p:spPr>
          <a:xfrm rot="10800000">
            <a:off x="3578860" y="5293828"/>
            <a:ext cx="2738119" cy="15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365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3846"/>
          <a:stretch/>
        </p:blipFill>
        <p:spPr>
          <a:xfrm>
            <a:off x="2489200" y="1570709"/>
            <a:ext cx="2207695" cy="17651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383" y="2139942"/>
            <a:ext cx="4563377" cy="112839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- brings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together </a:t>
            </a:r>
            <a:r>
              <a:rPr lang="en-GB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media,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civil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society </a:t>
            </a:r>
            <a:r>
              <a:rPr lang="en-GB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organisations,    government bodies and experts.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 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82866" y="2138853"/>
            <a:ext cx="1809517" cy="18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effectLst/>
              </a:rPr>
              <a:t>Inclusivity</a:t>
            </a:r>
            <a:r>
              <a:rPr lang="en-US" dirty="0">
                <a:effectLst/>
              </a:rPr>
              <a:t> 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11763" y="127001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effectLst/>
              </a:rPr>
              <a:t>Our approach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8583" y="4033520"/>
            <a:ext cx="3172777" cy="309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2800" y="4551656"/>
            <a:ext cx="1767840" cy="160914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352800" y="5054666"/>
            <a:ext cx="1809517" cy="76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accent2"/>
                </a:solidFill>
                <a:effectLst/>
              </a:rPr>
              <a:t>Innovation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20640" y="5054667"/>
            <a:ext cx="4216400" cy="122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Char char="-"/>
            </a:pPr>
            <a:r>
              <a:rPr lang="en-GB" dirty="0" smtClean="0">
                <a:effectLst/>
              </a:rPr>
              <a:t> fosters </a:t>
            </a:r>
            <a:r>
              <a:rPr lang="en-GB" dirty="0">
                <a:effectLst/>
              </a:rPr>
              <a:t>creative solutions </a:t>
            </a:r>
            <a:endParaRPr lang="en-GB" dirty="0" smtClean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 smtClean="0">
                <a:effectLst/>
              </a:rPr>
              <a:t>and </a:t>
            </a:r>
            <a:r>
              <a:rPr lang="en-GB" dirty="0">
                <a:effectLst/>
              </a:rPr>
              <a:t>collaboration through trainings</a:t>
            </a:r>
            <a:r>
              <a:rPr lang="en-GB" dirty="0" smtClean="0">
                <a:effectLst/>
              </a:rPr>
              <a:t>, travel grants fellowships and awards.</a:t>
            </a:r>
            <a:endParaRPr lang="en-US" dirty="0">
              <a:effectLst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003"/>
          <a:stretch/>
        </p:blipFill>
        <p:spPr>
          <a:xfrm>
            <a:off x="0" y="2387600"/>
            <a:ext cx="3669998" cy="40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690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alphaModFix amt="49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931" y="3516341"/>
            <a:ext cx="2075830" cy="18894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11763" y="127001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 smtClean="0">
                <a:effectLst/>
              </a:rPr>
              <a:t>Our approach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8583" y="4033520"/>
            <a:ext cx="3172777" cy="309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/>
            </a:endParaRPr>
          </a:p>
        </p:txBody>
      </p:sp>
      <p:pic>
        <p:nvPicPr>
          <p:cNvPr id="14" name="Picture 13" descr="OctRed.png"/>
          <p:cNvPicPr>
            <a:picLocks noChangeAspect="1"/>
          </p:cNvPicPr>
          <p:nvPr/>
        </p:nvPicPr>
        <p:blipFill rotWithShape="1">
          <a:blip r:embed="rId4" cstate="print">
            <a:alphaModFix amt="8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89" r="1"/>
          <a:stretch/>
        </p:blipFill>
        <p:spPr>
          <a:xfrm>
            <a:off x="497840" y="1955033"/>
            <a:ext cx="1860356" cy="1516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alphaModFix amt="39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15" b="48529"/>
          <a:stretch/>
        </p:blipFill>
        <p:spPr>
          <a:xfrm>
            <a:off x="-1" y="5405823"/>
            <a:ext cx="2541245" cy="1452178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623229" y="2241114"/>
            <a:ext cx="1809517" cy="104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effectLst/>
              </a:rPr>
              <a:t>Data literacy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20330" y="4089400"/>
            <a:ext cx="1809517" cy="104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effectLst/>
              </a:rPr>
              <a:t>Adaptability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339484" y="2261498"/>
            <a:ext cx="3990196" cy="2351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effectLst/>
              </a:rPr>
              <a:t>- </a:t>
            </a:r>
            <a:r>
              <a:rPr lang="en-GB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ensures </a:t>
            </a:r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that audiences are able to understand and make more informed decisions based on presented data.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effectLst/>
            </a:endParaRPr>
          </a:p>
          <a:p>
            <a:pPr marL="0" indent="0">
              <a:buFontTx/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225040" y="4089400"/>
            <a:ext cx="3972560" cy="2804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Char char="-"/>
            </a:pPr>
            <a:r>
              <a:rPr lang="en-GB" dirty="0" smtClean="0">
                <a:effectLst/>
              </a:rPr>
              <a:t> recognises </a:t>
            </a:r>
            <a:r>
              <a:rPr lang="en-GB" dirty="0">
                <a:effectLst/>
              </a:rPr>
              <a:t>that learning data skills is a long-term process that requires sustained training and </a:t>
            </a:r>
            <a:r>
              <a:rPr lang="en-GB" dirty="0" smtClean="0">
                <a:effectLst/>
              </a:rPr>
              <a:t>support.</a:t>
            </a:r>
            <a:r>
              <a:rPr lang="en-US" dirty="0" smtClean="0">
                <a:effectLst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alphaModFix amt="37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" r="34444" b="14088"/>
          <a:stretch/>
        </p:blipFill>
        <p:spPr>
          <a:xfrm>
            <a:off x="6024879" y="3140276"/>
            <a:ext cx="3116579" cy="3717724"/>
          </a:xfrm>
          <a:prstGeom prst="rect">
            <a:avLst/>
          </a:prstGeom>
        </p:spPr>
      </p:pic>
      <p:pic>
        <p:nvPicPr>
          <p:cNvPr id="6" name="Picture 5" descr="teaching.png"/>
          <p:cNvPicPr>
            <a:picLocks noChangeAspect="1"/>
          </p:cNvPicPr>
          <p:nvPr/>
        </p:nvPicPr>
        <p:blipFill>
          <a:blip r:embed="rId6" cstate="print">
            <a:alphaModFix amt="46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90895" y="3947160"/>
            <a:ext cx="2150563" cy="2346961"/>
          </a:xfrm>
          <a:prstGeom prst="rect">
            <a:avLst/>
          </a:prstGeom>
        </p:spPr>
      </p:pic>
      <p:pic>
        <p:nvPicPr>
          <p:cNvPr id="8" name="Picture 7" descr="Kenya.png"/>
          <p:cNvPicPr>
            <a:picLocks noChangeAspect="1"/>
          </p:cNvPicPr>
          <p:nvPr/>
        </p:nvPicPr>
        <p:blipFill rotWithShape="1">
          <a:blip r:embed="rId7" cstate="print">
            <a:alphaModFix amt="53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7699"/>
          <a:stretch/>
        </p:blipFill>
        <p:spPr>
          <a:xfrm>
            <a:off x="-233020" y="5717625"/>
            <a:ext cx="2458060" cy="11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35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Kilter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1187</TotalTime>
  <Words>753</Words>
  <Application>Microsoft Office PowerPoint</Application>
  <PresentationFormat>On-screen Show (4:3)</PresentationFormat>
  <Paragraphs>102</Paragraphs>
  <Slides>19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Orbit</vt:lpstr>
      <vt:lpstr>Harnessing data  for storytelling</vt:lpstr>
      <vt:lpstr>Slide 2</vt:lpstr>
      <vt:lpstr>Why now? </vt:lpstr>
      <vt:lpstr>#Westgate – social media siege</vt:lpstr>
      <vt:lpstr>#Westgate – The role of the media</vt:lpstr>
      <vt:lpstr>#Westgate – The social media campaign</vt:lpstr>
      <vt:lpstr>Slide 7</vt:lpstr>
      <vt:lpstr>Slide 8</vt:lpstr>
      <vt:lpstr>Slide 9</vt:lpstr>
      <vt:lpstr>Mentorship</vt:lpstr>
      <vt:lpstr>Data Dredger</vt:lpstr>
      <vt:lpstr>Politics of health</vt:lpstr>
      <vt:lpstr>Fellowship</vt:lpstr>
      <vt:lpstr>Award winning work</vt:lpstr>
      <vt:lpstr>Impact &amp; policy change </vt:lpstr>
      <vt:lpstr>Data</vt:lpstr>
      <vt:lpstr>Inspiring storytelling</vt:lpstr>
      <vt:lpstr>Do no harm</vt:lpstr>
      <vt:lpstr>Homework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now?</dc:title>
  <dc:creator>Digital Centre</dc:creator>
  <cp:lastModifiedBy>dotieno</cp:lastModifiedBy>
  <cp:revision>78</cp:revision>
  <dcterms:created xsi:type="dcterms:W3CDTF">2014-05-20T12:36:37Z</dcterms:created>
  <dcterms:modified xsi:type="dcterms:W3CDTF">2014-05-23T12:24:27Z</dcterms:modified>
</cp:coreProperties>
</file>